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351" r:id="rId4"/>
    <p:sldId id="286" r:id="rId5"/>
    <p:sldId id="352" r:id="rId6"/>
    <p:sldId id="371" r:id="rId7"/>
    <p:sldId id="369" r:id="rId8"/>
    <p:sldId id="372" r:id="rId9"/>
    <p:sldId id="370" r:id="rId10"/>
    <p:sldId id="359" r:id="rId11"/>
    <p:sldId id="276" r:id="rId12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4"/>
      <p:bold r:id="rId15"/>
      <p:italic r:id="rId16"/>
      <p:boldItalic r:id="rId17"/>
    </p:embeddedFont>
    <p:embeddedFont>
      <p:font typeface="배달의민족 한나체 Pro OTF" panose="020B0600000101010101" pitchFamily="34" charset="-127"/>
      <p:regular r:id="rId18"/>
    </p:embeddedFont>
    <p:embeddedFont>
      <p:font typeface="BM HANNA Pro OTF" panose="020B0600000101010101" pitchFamily="34" charset="-127"/>
      <p:regular r:id="rId19"/>
    </p:embeddedFont>
    <p:embeddedFont>
      <p:font typeface="BM JUA OTF" panose="020206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algun Gothic" panose="020B0503020000020004" pitchFamily="34" charset="-127"/>
      <p:regular r:id="rId27"/>
      <p:bold r:id="rId2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AC6DC"/>
    <a:srgbClr val="75A4E7"/>
    <a:srgbClr val="30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78780"/>
  </p:normalViewPr>
  <p:slideViewPr>
    <p:cSldViewPr snapToGrid="0">
      <p:cViewPr varScale="1">
        <p:scale>
          <a:sx n="102" d="100"/>
          <a:sy n="102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92001-47F4-C148-B528-9058A7680D52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5042-928A-0F41-ADAE-940956CA87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8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</a:t>
            </a:r>
            <a:r>
              <a:rPr kumimoji="1" lang="en-US" altLang="ko-KR" dirty="0"/>
              <a:t>2023</a:t>
            </a:r>
            <a:r>
              <a:rPr kumimoji="1" lang="ko-KR" altLang="en-US" dirty="0"/>
              <a:t> 한국정보기술학회 하계 종합학술 대회</a:t>
            </a:r>
            <a:endParaRPr kumimoji="1" lang="en-US" altLang="ko-KR" dirty="0"/>
          </a:p>
          <a:p>
            <a:r>
              <a:rPr kumimoji="1" lang="ko-KR" altLang="en-US" dirty="0"/>
              <a:t>고도와 경로를 활용한 </a:t>
            </a:r>
            <a:r>
              <a:rPr kumimoji="1" lang="en-US" altLang="ko-KR" dirty="0"/>
              <a:t>UAM</a:t>
            </a:r>
            <a:r>
              <a:rPr kumimoji="1" lang="ko-KR" altLang="en-US" dirty="0"/>
              <a:t> 모니터링 시스템 개발의 발표를 맡은 김태현입니다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저희팀은</a:t>
            </a:r>
            <a:r>
              <a:rPr lang="ko-KR" altLang="en-US" dirty="0"/>
              <a:t> 본 시스템 개발을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UAM</a:t>
            </a:r>
            <a:r>
              <a:rPr lang="ko-KR" altLang="en-US" dirty="0"/>
              <a:t>의 효율적인 운영 및 안정성 확보에 도움을 주고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UAM</a:t>
            </a:r>
            <a:r>
              <a:rPr lang="ko-KR" altLang="en-US" dirty="0"/>
              <a:t> 생태계의 지속적인 발전을 촉구하며</a:t>
            </a:r>
            <a:endParaRPr lang="en-US" altLang="ko-KR" dirty="0"/>
          </a:p>
          <a:p>
            <a:r>
              <a:rPr lang="ko-KR" altLang="en-US" dirty="0"/>
              <a:t>도시교통 문제 해결을 위한 </a:t>
            </a:r>
            <a:r>
              <a:rPr lang="en-US" altLang="ko-KR" dirty="0"/>
              <a:t>UAM</a:t>
            </a:r>
            <a:r>
              <a:rPr lang="ko-KR" altLang="en-US" dirty="0"/>
              <a:t>의 성장에 도움을 줄 것으로 기대합니다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2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</a:t>
            </a:r>
            <a:r>
              <a:rPr kumimoji="1" lang="ko-KR" altLang="en-US" dirty="0"/>
              <a:t> 발표는 </a:t>
            </a:r>
            <a:r>
              <a:rPr kumimoji="1" lang="en-US" altLang="ko-KR" dirty="0"/>
              <a:t>UAM</a:t>
            </a:r>
            <a:r>
              <a:rPr kumimoji="1" lang="ko-KR" altLang="en-US" dirty="0"/>
              <a:t>에 대한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모니터링 시스템의 필요성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개발한 저희의 모니터링 시스템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기대효과 순으로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874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UAM</a:t>
            </a:r>
            <a:r>
              <a:rPr lang="ko-KR" altLang="en-US" dirty="0"/>
              <a:t>은 먼 지역에 쉽게 접근할 수 있고 도시 교통 혼잡 문제를 해결할 수 있기 때문에 현재 많은 나라</a:t>
            </a:r>
            <a:r>
              <a:rPr lang="en-US" altLang="ko-KR" dirty="0"/>
              <a:t>,</a:t>
            </a:r>
            <a:r>
              <a:rPr lang="ko-KR" altLang="en-US" dirty="0"/>
              <a:t> 기업들이 관심을 가지고 상용화를 준비하고 있는 차세대 교통수단으로써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기존의 항공교통관제 시스템과는 다른 </a:t>
            </a:r>
            <a:r>
              <a:rPr lang="en-US" altLang="ko-KR" dirty="0"/>
              <a:t>UAM</a:t>
            </a:r>
            <a:r>
              <a:rPr lang="ko-KR" altLang="en-US" dirty="0"/>
              <a:t>만의 관제</a:t>
            </a:r>
            <a:r>
              <a:rPr lang="en-US" altLang="ko-KR" dirty="0"/>
              <a:t>,</a:t>
            </a:r>
            <a:r>
              <a:rPr lang="ko-KR" altLang="en-US" dirty="0"/>
              <a:t> 모니터링 시스템이 필요할 것이라고 생각해 모니터링 시스템 개발 프로젝트를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5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항공 교통 관제 시스템은 </a:t>
            </a:r>
            <a:r>
              <a:rPr kumimoji="1" lang="en-US" altLang="ko-KR" dirty="0"/>
              <a:t>UAM</a:t>
            </a:r>
            <a:r>
              <a:rPr kumimoji="1" lang="ko-KR" altLang="en-US" dirty="0"/>
              <a:t>에 비해 넓은 항로 범위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낮은 밀집도를 가져 사람에 의한 실시간 관제가 가능하지만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5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UAM</a:t>
            </a:r>
            <a:r>
              <a:rPr kumimoji="1" lang="ko-KR" altLang="en-US" dirty="0"/>
              <a:t>은 좁은 범위의 항로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높은 밀집도를 가져 사람에 의한 관제가 불가능합니다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8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팀이 최종적으로 </a:t>
            </a:r>
            <a:r>
              <a:rPr lang="ko-KR" altLang="en-US" dirty="0" err="1"/>
              <a:t>완성해야할</a:t>
            </a:r>
            <a:r>
              <a:rPr lang="ko-KR" altLang="en-US" dirty="0"/>
              <a:t> 프로젝트의 목표는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기존의 항공 교통 관제 시스템과는 다른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기존의 항공 데이터 포맷을 기반으로 한</a:t>
            </a:r>
            <a:endParaRPr lang="en-US" altLang="ko-KR" dirty="0"/>
          </a:p>
          <a:p>
            <a:r>
              <a:rPr lang="en-US" altLang="ko-KR" dirty="0"/>
              <a:t>UAM</a:t>
            </a:r>
            <a:r>
              <a:rPr lang="ko-KR" altLang="en-US" dirty="0"/>
              <a:t>의 안전한 운용을 위한 모니터링 시스템을 개발해 </a:t>
            </a:r>
            <a:r>
              <a:rPr lang="en-US" altLang="ko-KR" dirty="0"/>
              <a:t>UAM</a:t>
            </a:r>
            <a:r>
              <a:rPr lang="ko-KR" altLang="en-US" dirty="0"/>
              <a:t> 생태계에 기여하는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시스템 아키텍처를 통해 저희 시스템의 전체적인 흐름을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이동체인 </a:t>
            </a:r>
            <a:r>
              <a:rPr lang="en-US" altLang="ko-KR" dirty="0"/>
              <a:t>UAM</a:t>
            </a:r>
            <a:r>
              <a:rPr lang="ko-KR" altLang="en-US" dirty="0"/>
              <a:t>이 데이터 서버로 비행 정보를 보내면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 서버에서 이를 카프카를 통해 모니터링 시스템 서버로 전달해 처리하게 되고</a:t>
            </a:r>
            <a:endParaRPr lang="en-US" altLang="ko-KR" dirty="0"/>
          </a:p>
          <a:p>
            <a:r>
              <a:rPr lang="ko-KR" altLang="en-US" dirty="0"/>
              <a:t>관리자는 클라이언트를 통해 </a:t>
            </a:r>
            <a:r>
              <a:rPr lang="en-US" altLang="ko-KR" dirty="0"/>
              <a:t>UAM</a:t>
            </a:r>
            <a:r>
              <a:rPr lang="ko-KR" altLang="en-US" dirty="0"/>
              <a:t>의 비행 정보를 파악할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4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모니터링 시스템에서 사용하는 </a:t>
            </a:r>
            <a:r>
              <a:rPr lang="ko-KR" altLang="en-US" dirty="0" err="1"/>
              <a:t>데이터포맷은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항공기의 표준 데이터 포맷인 </a:t>
            </a:r>
            <a:r>
              <a:rPr lang="en-US" altLang="ko-KR" dirty="0"/>
              <a:t>FIXM</a:t>
            </a:r>
            <a:r>
              <a:rPr lang="ko-KR" altLang="en-US" dirty="0"/>
              <a:t>과 </a:t>
            </a:r>
            <a:r>
              <a:rPr lang="en-US" altLang="ko-KR" dirty="0"/>
              <a:t>ADS-B</a:t>
            </a:r>
            <a:r>
              <a:rPr lang="ko-KR" altLang="en-US" dirty="0" err="1"/>
              <a:t>를</a:t>
            </a:r>
            <a:r>
              <a:rPr lang="ko-KR" altLang="en-US" dirty="0"/>
              <a:t> 기반하여 필요한 데이터를 취사 선택하여 제작하였습니다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UAM</a:t>
            </a:r>
            <a:r>
              <a:rPr lang="ko-KR" altLang="en-US" dirty="0"/>
              <a:t> </a:t>
            </a:r>
            <a:r>
              <a:rPr lang="en-US" altLang="ko-KR" dirty="0"/>
              <a:t>FIXM</a:t>
            </a:r>
            <a:r>
              <a:rPr lang="ko-KR" altLang="en-US" dirty="0"/>
              <a:t>은 비행 예정 경로에 대한 정보를 의미하고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UAM ADS-B</a:t>
            </a:r>
            <a:r>
              <a:rPr lang="ko-KR" altLang="en-US" dirty="0"/>
              <a:t>는 현재 비행체의 비행 정보를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8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화면은 실제로 저희가 구현한 </a:t>
            </a:r>
            <a:r>
              <a:rPr lang="en-US" altLang="ko-KR" dirty="0"/>
              <a:t>UAM</a:t>
            </a:r>
            <a:r>
              <a:rPr lang="ko-KR" altLang="en-US" dirty="0"/>
              <a:t> 모니터링 시스템의 구현 모습입니다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UAM</a:t>
            </a:r>
            <a:r>
              <a:rPr lang="ko-KR" altLang="en-US" dirty="0"/>
              <a:t>이 </a:t>
            </a:r>
            <a:r>
              <a:rPr lang="ko-KR" altLang="en-US" dirty="0" err="1"/>
              <a:t>버티포트에서</a:t>
            </a:r>
            <a:r>
              <a:rPr lang="ko-KR" altLang="en-US" dirty="0"/>
              <a:t> 출발해 이동하는 모습을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4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0519-4B45-C03E-9A6E-E542AD8E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78C2-FD4B-E0AD-AA91-1EA44D64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FC49-78E2-1086-D804-B079598E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CEF5E-7593-9237-8489-4E153EF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34E8-4866-D9E3-B06C-0270EF2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0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7F51-D9A9-76E0-FB6A-BC80587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F5387-B780-733F-5D89-88E466A8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49882-DDCF-75FD-2676-52ACBD4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30089-45CC-2993-C223-70233A0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DB13-B52B-0DEC-1403-F06E7FC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7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4A41F-7219-D6AC-2493-15F192BD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0D503-CBD2-A621-0B20-D1D34A0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5C03-ED19-6787-6D5B-D1B815B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9176-5FF1-C8E6-DAB6-35B8EEC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16211-092F-C11A-4D75-00C16F9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3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E26C7-9FD5-585F-1AB0-695CDB5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83AB-29D8-1300-0F2D-D90DE352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79EAC-77D5-C94C-BBB3-E32D96B1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36A4F-1F81-68FC-98E0-7D92AB10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8485-021C-08CB-36DF-A51848D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62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BC7A-8282-4769-9A5F-1E04ECF6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58E07-D41D-6918-92CC-ECD9755F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9EDBC-5D80-1D1D-F383-727F909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C4A3A-EB14-202C-9E4D-9075F74A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54A13-1A33-E962-F1D9-9245631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0D04-44CB-4DF3-3FC7-5267F7A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FF70-2E7B-A7C3-0648-EE53BACC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B231B-FD38-7B74-3BE6-CA887640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FCEFF-22F3-8923-2806-D1018BE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91A4F-3EF3-0CBA-BDB4-7C313597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94BDF-FE0C-45D6-0B30-B89DA4D8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3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6E30-2B4A-AC3C-005A-0B8D7440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8D0E2-0A5A-D9B9-130E-0DE659FE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3CD20-BE40-9D0E-15C2-1F0DD5116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8304E-CA5F-11E4-DF79-FE564D3D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7617B-41C4-569B-B61B-098028DD1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B60A4-68C0-9ADD-4D6C-2E6A6DA4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F234F4-4872-8CD7-9AE9-09B4E52F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7A197-BDB0-67D7-EFA3-009537C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6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9D17-E95E-A0AD-0DE0-A634C68B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923F9-ADDF-189A-1853-E4B1A95D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08D10-839C-24CE-882D-5ECFCB6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0F819-8094-BDA2-38D8-839ADC4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3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96FADB-6054-FFBC-9CF4-B9A7DA98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E38A9-351E-0D7E-137E-901F17A9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C754B-DB3A-F728-9B17-762375E8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1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CEE57-0415-82D9-9851-1A2CE479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F2D97-D582-8AC5-4A7A-DAF036C2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7A041-F8B0-FD0F-3EAB-E88BA6F44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F1444-C5F5-3443-6485-F6318C99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61979-E1D2-40D1-9337-B7D39862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51534-3881-7B9E-6818-AD954C6C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7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DC98-1BF0-E15E-1910-0F2AE4C6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477D07-C775-67EA-F14E-6C6984B24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AAF5C-8001-F7E1-5F23-72BFD3E8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66E7A-BAC3-2DD3-92DD-248C33F0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B3024-7061-7064-82A5-A915A87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A05BE-0C56-C35C-0E05-D926CB03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0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F02DD-78B0-E8EA-F61D-3BE8F977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496ED-552A-0FC5-4F0A-1EB06171E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FB7B-AC13-5EE8-E99A-A7E04E0C5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E0A0-8FD8-D54D-AE7B-386FDCD0CE51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C859-DF16-C610-F3EF-B69577664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627AE-23E2-B09E-0F17-C0B1179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984" y="1701800"/>
            <a:ext cx="4087497" cy="362128"/>
            <a:chOff x="1990476" y="2619702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2619702"/>
              <a:ext cx="3944374" cy="4761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820230-E05E-B110-4825-0C086A254FF9}"/>
              </a:ext>
            </a:extLst>
          </p:cNvPr>
          <p:cNvSpPr txBox="1"/>
          <p:nvPr/>
        </p:nvSpPr>
        <p:spPr>
          <a:xfrm>
            <a:off x="1326984" y="2134996"/>
            <a:ext cx="8254460" cy="54367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ko-KR" altLang="en-US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고도와 경로를 활용한 </a:t>
            </a:r>
            <a:r>
              <a:rPr lang="en-US" altLang="ko-KR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 </a:t>
            </a:r>
            <a:r>
              <a:rPr lang="ko-KR" altLang="en-US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모니터링 시스템 개발</a:t>
            </a:r>
            <a:endParaRPr lang="en-US" altLang="ko-KR" sz="44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055EC-20A4-525C-1953-A384E5EE367E}"/>
              </a:ext>
            </a:extLst>
          </p:cNvPr>
          <p:cNvSpPr txBox="1"/>
          <p:nvPr/>
        </p:nvSpPr>
        <p:spPr>
          <a:xfrm>
            <a:off x="1603607" y="1732036"/>
            <a:ext cx="4920483" cy="5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한국정보기술학회 하계 종합학술 대회</a:t>
            </a:r>
            <a:endParaRPr lang="en-US" altLang="ko-KR" sz="1067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67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16987-FE16-29C1-4B3D-5FF174A2D40A}"/>
              </a:ext>
            </a:extLst>
          </p:cNvPr>
          <p:cNvSpPr txBox="1"/>
          <p:nvPr/>
        </p:nvSpPr>
        <p:spPr>
          <a:xfrm>
            <a:off x="9226193" y="3620511"/>
            <a:ext cx="202526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김정석**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정설영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*</a:t>
            </a:r>
            <a:endParaRPr lang="en-US" altLang="ko-KR" sz="11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18E7D-141C-6570-5EFE-D7DDA064ECD9}"/>
              </a:ext>
            </a:extLst>
          </p:cNvPr>
          <p:cNvSpPr txBox="1"/>
          <p:nvPr/>
        </p:nvSpPr>
        <p:spPr>
          <a:xfrm>
            <a:off x="7695345" y="4079528"/>
            <a:ext cx="3657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김태현*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심재헌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*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이상민*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이한솔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*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167065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B270C-972D-F2D0-7909-90A6B8D2F083}"/>
              </a:ext>
            </a:extLst>
          </p:cNvPr>
          <p:cNvSpPr txBox="1"/>
          <p:nvPr/>
        </p:nvSpPr>
        <p:spPr>
          <a:xfrm>
            <a:off x="1927334" y="2220663"/>
            <a:ext cx="8337331" cy="256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효율적인 운영 및 안정성 확보에 도움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생태계의 지속적인 발전 촉구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도시교통 문제 해결을 위한 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성장에 도움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2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Object 9">
            <a:extLst>
              <a:ext uri="{FF2B5EF4-FFF2-40B4-BE49-F238E27FC236}">
                <a16:creationId xmlns:a16="http://schemas.microsoft.com/office/drawing/2014/main" id="{A595305E-1B28-8EF4-5B69-729B03EC39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3586" y="2311401"/>
            <a:ext cx="7104828" cy="2240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95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757" y="2997469"/>
            <a:ext cx="3087222" cy="91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6F28E-3163-6998-3DA1-E743A2A39D81}"/>
              </a:ext>
            </a:extLst>
          </p:cNvPr>
          <p:cNvSpPr txBox="1"/>
          <p:nvPr/>
        </p:nvSpPr>
        <p:spPr>
          <a:xfrm>
            <a:off x="910120" y="4533528"/>
            <a:ext cx="2466576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01.</a:t>
            </a:r>
            <a:r>
              <a:rPr lang="ko-KR" altLang="en-US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UAM</a:t>
            </a:r>
            <a:r>
              <a:rPr lang="ko-KR" altLang="en-US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en-US" altLang="ko-KR" sz="1333" dirty="0">
              <a:solidFill>
                <a:srgbClr val="3D80E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1085D-D66F-EE09-BEC4-50132673506D}"/>
              </a:ext>
            </a:extLst>
          </p:cNvPr>
          <p:cNvSpPr txBox="1"/>
          <p:nvPr/>
        </p:nvSpPr>
        <p:spPr>
          <a:xfrm>
            <a:off x="2659373" y="4533528"/>
            <a:ext cx="3974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02. </a:t>
            </a:r>
            <a:r>
              <a:rPr lang="ko-KR" altLang="en-US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시스템의 필요성</a:t>
            </a:r>
            <a:endParaRPr lang="en-US" altLang="ko-KR" sz="1333" dirty="0">
              <a:solidFill>
                <a:srgbClr val="3D80E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B06E-DB03-8D3A-DA56-1FB03C57D806}"/>
              </a:ext>
            </a:extLst>
          </p:cNvPr>
          <p:cNvSpPr txBox="1"/>
          <p:nvPr/>
        </p:nvSpPr>
        <p:spPr>
          <a:xfrm>
            <a:off x="9226104" y="4533528"/>
            <a:ext cx="1709118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04. </a:t>
            </a:r>
            <a:r>
              <a:rPr lang="ko-KR" altLang="en-US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기대효과</a:t>
            </a:r>
            <a:endParaRPr lang="en-US" altLang="ko-KR" sz="2133" dirty="0">
              <a:solidFill>
                <a:srgbClr val="3D80E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5F053-3F0B-5009-4BA2-08F15E68171B}"/>
              </a:ext>
            </a:extLst>
          </p:cNvPr>
          <p:cNvSpPr txBox="1"/>
          <p:nvPr/>
        </p:nvSpPr>
        <p:spPr>
          <a:xfrm>
            <a:off x="6340444" y="4533528"/>
            <a:ext cx="2500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03. </a:t>
            </a:r>
            <a:r>
              <a:rPr lang="ko-KR" altLang="en-US" sz="2133" dirty="0">
                <a:solidFill>
                  <a:srgbClr val="3D80E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시스템</a:t>
            </a:r>
            <a:endParaRPr lang="en-US" altLang="ko-KR" sz="1333" dirty="0">
              <a:solidFill>
                <a:srgbClr val="3D80E2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407996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UAM (Urban Air Mobility)</a:t>
            </a:r>
            <a:endParaRPr lang="ko-KR" altLang="en-US" sz="2667" dirty="0">
              <a:solidFill>
                <a:schemeClr val="accent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D18F8-048F-EB87-50AD-37D96AE56331}"/>
              </a:ext>
            </a:extLst>
          </p:cNvPr>
          <p:cNvSpPr txBox="1"/>
          <p:nvPr/>
        </p:nvSpPr>
        <p:spPr>
          <a:xfrm>
            <a:off x="9009581" y="944332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도심 항공 </a:t>
            </a:r>
            <a:r>
              <a:rPr kumimoji="1" lang="ko-KR" altLang="en-US" sz="2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모빌리티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" name="그림 1" descr="하늘, 교통, 차량, 비행이(가) 표시된 사진&#10;&#10;자동 생성된 설명">
            <a:extLst>
              <a:ext uri="{FF2B5EF4-FFF2-40B4-BE49-F238E27FC236}">
                <a16:creationId xmlns:a16="http://schemas.microsoft.com/office/drawing/2014/main" id="{CF37FC66-DB5D-BFA8-B122-B974D13A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5" y="3208480"/>
            <a:ext cx="4396081" cy="2239775"/>
          </a:xfrm>
          <a:prstGeom prst="rect">
            <a:avLst/>
          </a:prstGeom>
        </p:spPr>
      </p:pic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B3E4462-7C67-D901-9764-B546FC9C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5" y="1846597"/>
            <a:ext cx="4396081" cy="1408453"/>
          </a:xfrm>
          <a:prstGeom prst="rect">
            <a:avLst/>
          </a:prstGeom>
        </p:spPr>
      </p:pic>
      <p:pic>
        <p:nvPicPr>
          <p:cNvPr id="6" name="그림 5" descr="텍스트, 하늘, 스크린샷, 야외이(가) 표시된 사진&#10;&#10;자동 생성된 설명">
            <a:extLst>
              <a:ext uri="{FF2B5EF4-FFF2-40B4-BE49-F238E27FC236}">
                <a16:creationId xmlns:a16="http://schemas.microsoft.com/office/drawing/2014/main" id="{C86C3705-1402-7EF2-9192-C0B14D2EC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563" y="1632141"/>
            <a:ext cx="6907391" cy="4281527"/>
          </a:xfrm>
          <a:prstGeom prst="rect">
            <a:avLst/>
          </a:prstGeom>
        </p:spPr>
      </p:pic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188CB-72A9-630E-4D6F-FADAB394BF2A}"/>
              </a:ext>
            </a:extLst>
          </p:cNvPr>
          <p:cNvGrpSpPr/>
          <p:nvPr/>
        </p:nvGrpSpPr>
        <p:grpSpPr>
          <a:xfrm>
            <a:off x="7986579" y="5343120"/>
            <a:ext cx="3859035" cy="837883"/>
            <a:chOff x="6951204" y="4929129"/>
            <a:chExt cx="3859035" cy="837883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3E6754FC-EF41-F34F-18BA-F8C50036FBE0}"/>
                </a:ext>
              </a:extLst>
            </p:cNvPr>
            <p:cNvSpPr/>
            <p:nvPr/>
          </p:nvSpPr>
          <p:spPr>
            <a:xfrm>
              <a:off x="6951204" y="4929129"/>
              <a:ext cx="3859035" cy="83788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9422C1-C44B-99FE-9C8E-709A23FE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7779" y="4998434"/>
              <a:ext cx="699270" cy="6992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88A7AD-9D05-3288-F062-1546DC265568}"/>
                </a:ext>
              </a:extLst>
            </p:cNvPr>
            <p:cNvSpPr txBox="1"/>
            <p:nvPr/>
          </p:nvSpPr>
          <p:spPr>
            <a:xfrm>
              <a:off x="8039430" y="5055681"/>
              <a:ext cx="26035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차세대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교통체계</a:t>
              </a:r>
              <a:endParaRPr kumimoji="1" lang="ko-Kore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36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B123FAE-2D55-AA8F-1B5B-C898E03CB568}"/>
              </a:ext>
            </a:extLst>
          </p:cNvPr>
          <p:cNvSpPr txBox="1"/>
          <p:nvPr/>
        </p:nvSpPr>
        <p:spPr>
          <a:xfrm>
            <a:off x="765460" y="702576"/>
            <a:ext cx="554002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기존 항공기에서의 모니터링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3004147" cy="420564"/>
            <a:chOff x="2900790" y="495227"/>
            <a:chExt cx="4506220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3779726" cy="44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모니터링 시스템의 필요성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7912B030-3312-46A3-3978-4E458784BD65}"/>
              </a:ext>
            </a:extLst>
          </p:cNvPr>
          <p:cNvSpPr/>
          <p:nvPr/>
        </p:nvSpPr>
        <p:spPr>
          <a:xfrm>
            <a:off x="4702630" y="530373"/>
            <a:ext cx="2892650" cy="2894687"/>
          </a:xfrm>
          <a:prstGeom prst="ellipse">
            <a:avLst/>
          </a:prstGeom>
          <a:solidFill>
            <a:srgbClr val="4BBED9"/>
          </a:solidFill>
          <a:ln w="76200">
            <a:solidFill>
              <a:srgbClr val="4BB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사람에 의한 관제가 </a:t>
            </a:r>
            <a:r>
              <a:rPr lang="ko-KR" altLang="en-US" sz="4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가능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887270-D0F1-9C42-657C-6F7E95E8D69C}"/>
              </a:ext>
            </a:extLst>
          </p:cNvPr>
          <p:cNvSpPr/>
          <p:nvPr/>
        </p:nvSpPr>
        <p:spPr>
          <a:xfrm>
            <a:off x="6831476" y="3170036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B7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낮은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C8B7A3-DA0E-42C3-3896-74D439F3D0BA}"/>
              </a:ext>
            </a:extLst>
          </p:cNvPr>
          <p:cNvSpPr/>
          <p:nvPr/>
        </p:nvSpPr>
        <p:spPr>
          <a:xfrm>
            <a:off x="2384450" y="317003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넓은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1306E-539E-745F-2A8E-B0DCDBE4C535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33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193639"/>
            <a:ext cx="10856393" cy="752390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B123FAE-2D55-AA8F-1B5B-C898E03CB568}"/>
              </a:ext>
            </a:extLst>
          </p:cNvPr>
          <p:cNvSpPr txBox="1"/>
          <p:nvPr/>
        </p:nvSpPr>
        <p:spPr>
          <a:xfrm>
            <a:off x="765460" y="702576"/>
            <a:ext cx="369084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하지만 </a:t>
            </a:r>
            <a:r>
              <a:rPr lang="en-US" altLang="ko-KR" sz="2667" b="1" dirty="0">
                <a:solidFill>
                  <a:srgbClr val="3B7DDD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UAM</a:t>
            </a:r>
            <a:r>
              <a:rPr lang="ko-KR" altLang="en-US" sz="2667" b="1" dirty="0">
                <a:solidFill>
                  <a:srgbClr val="3B7DDD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7898-4D46-4AAB-0FE2-EA62B34D9861}"/>
              </a:ext>
            </a:extLst>
          </p:cNvPr>
          <p:cNvSpPr txBox="1"/>
          <p:nvPr/>
        </p:nvSpPr>
        <p:spPr>
          <a:xfrm>
            <a:off x="283583" y="256266"/>
            <a:ext cx="6095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133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1306E-539E-745F-2A8E-B0DCDBE4C535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4EA8D4-40EB-D7F5-882D-64731B9AEF96}"/>
              </a:ext>
            </a:extLst>
          </p:cNvPr>
          <p:cNvSpPr/>
          <p:nvPr/>
        </p:nvSpPr>
        <p:spPr>
          <a:xfrm>
            <a:off x="4702630" y="530373"/>
            <a:ext cx="2892650" cy="2894687"/>
          </a:xfrm>
          <a:prstGeom prst="ellipse">
            <a:avLst/>
          </a:prstGeom>
          <a:solidFill>
            <a:srgbClr val="4BBED9"/>
          </a:solidFill>
          <a:ln w="76200">
            <a:solidFill>
              <a:srgbClr val="4BB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사람에 의한 관제가 </a:t>
            </a:r>
            <a:r>
              <a:rPr lang="ko-KR" altLang="en-US" sz="4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불가능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AC5003-BFF3-8907-15DB-111CA50CB139}"/>
              </a:ext>
            </a:extLst>
          </p:cNvPr>
          <p:cNvSpPr/>
          <p:nvPr/>
        </p:nvSpPr>
        <p:spPr>
          <a:xfrm>
            <a:off x="6831476" y="3170036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B7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높은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44B845-1F90-59B0-47F2-7848C20C352D}"/>
              </a:ext>
            </a:extLst>
          </p:cNvPr>
          <p:cNvSpPr/>
          <p:nvPr/>
        </p:nvSpPr>
        <p:spPr>
          <a:xfrm>
            <a:off x="2384450" y="317003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좁은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7AD95-C6B5-0F38-F23C-9499C3CA1FF0}"/>
              </a:ext>
            </a:extLst>
          </p:cNvPr>
          <p:cNvSpPr txBox="1"/>
          <p:nvPr/>
        </p:nvSpPr>
        <p:spPr>
          <a:xfrm>
            <a:off x="767912" y="326773"/>
            <a:ext cx="2519818" cy="29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</a:t>
            </a:r>
            <a:r>
              <a: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모니터링 시스템의 필요성</a:t>
            </a:r>
          </a:p>
        </p:txBody>
      </p:sp>
    </p:spTree>
    <p:extLst>
      <p:ext uri="{BB962C8B-B14F-4D97-AF65-F5344CB8AC3E}">
        <p14:creationId xmlns:p14="http://schemas.microsoft.com/office/powerpoint/2010/main" val="70489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193639"/>
            <a:ext cx="10856393" cy="752390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B123FAE-2D55-AA8F-1B5B-C898E03CB568}"/>
              </a:ext>
            </a:extLst>
          </p:cNvPr>
          <p:cNvSpPr txBox="1"/>
          <p:nvPr/>
        </p:nvSpPr>
        <p:spPr>
          <a:xfrm>
            <a:off x="765460" y="702576"/>
            <a:ext cx="369084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C7898-4D46-4AAB-0FE2-EA62B34D9861}"/>
              </a:ext>
            </a:extLst>
          </p:cNvPr>
          <p:cNvSpPr txBox="1"/>
          <p:nvPr/>
        </p:nvSpPr>
        <p:spPr>
          <a:xfrm>
            <a:off x="283583" y="256266"/>
            <a:ext cx="6095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133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1306E-539E-745F-2A8E-B0DCDBE4C535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7AD95-C6B5-0F38-F23C-9499C3CA1FF0}"/>
              </a:ext>
            </a:extLst>
          </p:cNvPr>
          <p:cNvSpPr txBox="1"/>
          <p:nvPr/>
        </p:nvSpPr>
        <p:spPr>
          <a:xfrm>
            <a:off x="767912" y="326773"/>
            <a:ext cx="2519818" cy="29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</a:t>
            </a:r>
            <a:r>
              <a: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모니터링 시스템의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89A42-81DD-6FEF-EEBB-E1BE4BA974FF}"/>
              </a:ext>
            </a:extLst>
          </p:cNvPr>
          <p:cNvSpPr txBox="1"/>
          <p:nvPr/>
        </p:nvSpPr>
        <p:spPr>
          <a:xfrm>
            <a:off x="2610881" y="2047836"/>
            <a:ext cx="8337331" cy="256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기존의 항공 교통 관제 시스템과 다른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기존의 항공 데이터 포맷을 기반으로 한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안전한 운용을 위한 모니터링 시스템 개발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62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089747" cy="420564"/>
            <a:chOff x="2900790" y="495227"/>
            <a:chExt cx="3134620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2408127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모니터링 시스템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234711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시스템 아키텍처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3" name="그림 2" descr="도표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8AD25E6B-882E-E55A-04CF-5CCF313A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1" y="1205942"/>
            <a:ext cx="8719577" cy="4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089747" cy="420564"/>
            <a:chOff x="2900790" y="495227"/>
            <a:chExt cx="3134620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2408127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모니터링 시스템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177965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포맷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그림 3" descr="텍스트, 폰트, 영수증, 번호이(가) 표시된 사진&#10;&#10;자동 생성된 설명">
            <a:extLst>
              <a:ext uri="{FF2B5EF4-FFF2-40B4-BE49-F238E27FC236}">
                <a16:creationId xmlns:a16="http://schemas.microsoft.com/office/drawing/2014/main" id="{8502AD5F-E8F1-4E20-D44A-B54DF8D4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00" y="2455830"/>
            <a:ext cx="5130494" cy="1673466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486D3D15-916E-F0A5-5252-8198CA9CF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79" y="2455830"/>
            <a:ext cx="5604868" cy="1471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DE26A-4857-7B6E-5340-2C5AEAC0FDC4}"/>
              </a:ext>
            </a:extLst>
          </p:cNvPr>
          <p:cNvSpPr txBox="1"/>
          <p:nvPr/>
        </p:nvSpPr>
        <p:spPr>
          <a:xfrm>
            <a:off x="893182" y="4114800"/>
            <a:ext cx="4868791" cy="624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FIXM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포맷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9CBB1-93D8-1582-4FFF-C45D7099FC13}"/>
              </a:ext>
            </a:extLst>
          </p:cNvPr>
          <p:cNvSpPr txBox="1"/>
          <p:nvPr/>
        </p:nvSpPr>
        <p:spPr>
          <a:xfrm>
            <a:off x="6206305" y="4114800"/>
            <a:ext cx="4868791" cy="624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ADS-B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포맷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3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089747" cy="420564"/>
            <a:chOff x="2900790" y="495227"/>
            <a:chExt cx="3134620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2408127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모니터링 시스템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173957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그림 3" descr="스크린샷, 도표이(가) 표시된 사진&#10;&#10;자동 생성된 설명">
            <a:extLst>
              <a:ext uri="{FF2B5EF4-FFF2-40B4-BE49-F238E27FC236}">
                <a16:creationId xmlns:a16="http://schemas.microsoft.com/office/drawing/2014/main" id="{642B1E67-BF6C-CF91-A1E7-A18CA8D5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72" y="1486383"/>
            <a:ext cx="9718456" cy="49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641</Words>
  <Application>Microsoft Macintosh PowerPoint</Application>
  <PresentationFormat>와이드스크린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배달의민족 주아</vt:lpstr>
      <vt:lpstr>Malgun Gothic</vt:lpstr>
      <vt:lpstr>BM JUA OTF</vt:lpstr>
      <vt:lpstr>Calibri</vt:lpstr>
      <vt:lpstr>BM HANNA Pro OTF</vt:lpstr>
      <vt:lpstr>Arial</vt:lpstr>
      <vt:lpstr>배달의민족 한나체 Pro OTF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zh025700@gmail.com</dc:creator>
  <cp:lastModifiedBy>김태현</cp:lastModifiedBy>
  <cp:revision>266</cp:revision>
  <dcterms:created xsi:type="dcterms:W3CDTF">2023-03-16T08:12:41Z</dcterms:created>
  <dcterms:modified xsi:type="dcterms:W3CDTF">2023-05-22T15:19:05Z</dcterms:modified>
</cp:coreProperties>
</file>